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56" r:id="rId2"/>
    <p:sldId id="257" r:id="rId3"/>
    <p:sldId id="262" r:id="rId4"/>
    <p:sldId id="263" r:id="rId5"/>
    <p:sldId id="265" r:id="rId6"/>
    <p:sldId id="264" r:id="rId7"/>
    <p:sldId id="267" r:id="rId8"/>
    <p:sldId id="268" r:id="rId9"/>
    <p:sldId id="266" r:id="rId10"/>
    <p:sldId id="269" r:id="rId11"/>
    <p:sldId id="271" r:id="rId12"/>
    <p:sldId id="270" r:id="rId13"/>
    <p:sldId id="272" r:id="rId14"/>
    <p:sldId id="273" r:id="rId15"/>
    <p:sldId id="261" r:id="rId16"/>
  </p:sldIdLst>
  <p:sldSz cx="9144000" cy="6858000" type="screen4x3"/>
  <p:notesSz cx="6858000" cy="9144000"/>
  <p:defaultTextStyle>
    <a:defPPr>
      <a:defRPr lang="es-ES_tradnl"/>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B82"/>
    <a:srgbClr val="1D479B"/>
    <a:srgbClr val="003399"/>
    <a:srgbClr val="0C44B4"/>
    <a:srgbClr val="0B4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3" autoAdjust="0"/>
    <p:restoredTop sz="90929"/>
  </p:normalViewPr>
  <p:slideViewPr>
    <p:cSldViewPr>
      <p:cViewPr>
        <p:scale>
          <a:sx n="94" d="100"/>
          <a:sy n="94" d="100"/>
        </p:scale>
        <p:origin x="-64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292B7EC-5569-4219-BC8C-6E1798FD2C60}" type="slidenum">
              <a:rPr lang="es-ES_tradnl"/>
              <a:pPr>
                <a:defRPr/>
              </a:pPr>
              <a:t>‹Nº›</a:t>
            </a:fld>
            <a:endParaRPr lang="es-ES_tradnl"/>
          </a:p>
        </p:txBody>
      </p:sp>
    </p:spTree>
    <p:extLst>
      <p:ext uri="{BB962C8B-B14F-4D97-AF65-F5344CB8AC3E}">
        <p14:creationId xmlns:p14="http://schemas.microsoft.com/office/powerpoint/2010/main" val="3854681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FC447411-596A-44EC-8059-11A5706DEC4C}" type="slidenum">
              <a:rPr lang="es-ES_tradnl" smtClean="0"/>
              <a:pPr/>
              <a:t>1</a:t>
            </a:fld>
            <a:endParaRPr lang="es-ES_tradnl"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6 Imagen"/>
          <p:cNvPicPr>
            <a:picLocks noChangeAspect="1"/>
          </p:cNvPicPr>
          <p:nvPr userDrawn="1"/>
        </p:nvPicPr>
        <p:blipFill>
          <a:blip r:embed="rId2"/>
          <a:srcRect/>
          <a:stretch>
            <a:fillRect/>
          </a:stretch>
        </p:blipFill>
        <p:spPr bwMode="auto">
          <a:xfrm>
            <a:off x="4763" y="0"/>
            <a:ext cx="9134475" cy="6858000"/>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defRPr>
                <a:solidFill>
                  <a:schemeClr val="bg1"/>
                </a:solidFill>
                <a:effectLst>
                  <a:outerShdw blurRad="38100" dist="38100" dir="2700000" algn="tl">
                    <a:srgbClr val="000000">
                      <a:alpha val="43137"/>
                    </a:srgbClr>
                  </a:outerShdw>
                </a:effectLst>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Narrow"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smtClean="0"/>
              <a:t>Haga clic para modificar el estilo de subtítulo del patrón</a:t>
            </a:r>
            <a:endParaRPr lang="es-ES" dirty="0"/>
          </a:p>
        </p:txBody>
      </p:sp>
      <p:sp>
        <p:nvSpPr>
          <p:cNvPr id="5" name="Rectangle 4"/>
          <p:cNvSpPr>
            <a:spLocks noGrp="1" noChangeArrowheads="1"/>
          </p:cNvSpPr>
          <p:nvPr>
            <p:ph type="dt" sz="half" idx="10"/>
          </p:nvPr>
        </p:nvSpPr>
        <p:spPr/>
        <p:txBody>
          <a:bodyPr/>
          <a:lstStyle>
            <a:lvl1pPr>
              <a:defRPr>
                <a:solidFill>
                  <a:schemeClr val="bg1">
                    <a:lumMod val="95000"/>
                  </a:schemeClr>
                </a:solidFill>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solidFill>
                  <a:schemeClr val="bg1">
                    <a:lumMod val="95000"/>
                  </a:schemeClr>
                </a:solidFill>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vl1pPr>
          </a:lstStyle>
          <a:p>
            <a:pPr>
              <a:defRPr/>
            </a:pPr>
            <a:fld id="{D482CE89-8A70-427D-BFDF-C17A63D69706}"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4EB07AD3-6165-4D4C-B269-D639FEB1D73F}"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1124744"/>
            <a:ext cx="1943100" cy="4971256"/>
          </a:xfrm>
        </p:spPr>
        <p:txBody>
          <a:bodyPr vert="eaVert"/>
          <a:lstStyle>
            <a:lvl1pPr>
              <a:defRPr sz="4000"/>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685800" y="1124744"/>
            <a:ext cx="5676900" cy="4971256"/>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0992FBC5-A263-49E7-9BE5-AC3D3637F136}"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ECC07C77-A6D5-4DE4-BA55-FC5DDC6990DC}"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none"/>
            </a:lvl1pPr>
          </a:lstStyle>
          <a:p>
            <a:r>
              <a:rPr lang="es-ES" smtClean="0"/>
              <a:t>Haga clic para modificar el estilo de título del patrón</a:t>
            </a:r>
            <a:endParaRPr lang="es-ES" dirty="0"/>
          </a:p>
        </p:txBody>
      </p:sp>
      <p:sp>
        <p:nvSpPr>
          <p:cNvPr id="3" name="2 Marcador de texto"/>
          <p:cNvSpPr>
            <a:spLocks noGrp="1"/>
          </p:cNvSpPr>
          <p:nvPr>
            <p:ph type="body" idx="1"/>
          </p:nvPr>
        </p:nvSpPr>
        <p:spPr>
          <a:xfrm>
            <a:off x="722313" y="2906713"/>
            <a:ext cx="7772400" cy="1500187"/>
          </a:xfrm>
        </p:spPr>
        <p:txBody>
          <a:bodyPr anchor="b"/>
          <a:lstStyle>
            <a:lvl1pPr marL="0" indent="0" algn="l">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15580421-E6A4-4C32-B0D2-DACCBC5D019F}"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685800" y="2348880"/>
            <a:ext cx="3814192" cy="3747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648200" y="2348880"/>
            <a:ext cx="3810000" cy="37471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837E59E2-4B0C-4C63-A5BF-8005C4F0D36D}"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8229600" cy="1143000"/>
          </a:xfrm>
        </p:spPr>
        <p:txBody>
          <a:bodyPr/>
          <a:lstStyle>
            <a:lvl1pPr>
              <a:defRPr sz="4000"/>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67544" y="2285182"/>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924944"/>
            <a:ext cx="4040188" cy="32012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2285182"/>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25" y="2924943"/>
            <a:ext cx="4041775" cy="32012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91C121F0-FF8B-414E-9C4B-AA200F028B3A}"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vl1pPr>
          </a:lstStyle>
          <a:p>
            <a:r>
              <a:rPr lang="es-ES" dirty="0" smtClean="0"/>
              <a:t>Haga clic para modificar el estilo de título del patrón</a:t>
            </a:r>
            <a:endParaRPr lang="es-ES" dirty="0"/>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B2BA9810-80BE-4097-B75E-66D21B534A1C}"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7048DF91-2C49-4BBF-BE2D-933FABEF4F2E}"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24744"/>
            <a:ext cx="3024336" cy="1162050"/>
          </a:xfrm>
        </p:spPr>
        <p:txBody>
          <a:bodyPr anchor="b"/>
          <a:lstStyle>
            <a:lvl1pPr algn="l">
              <a:defRPr sz="2400" b="1"/>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00" y="2348880"/>
            <a:ext cx="3034680" cy="3777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34940BDF-CFFB-48DB-B23A-D76A261A76FA}"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BB705000-666E-4E09-BC13-980E627FFBF4}"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125538"/>
            <a:ext cx="7772400" cy="1143000"/>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es-ES_tradnl" dirty="0" smtClean="0"/>
              <a:t>Clic Para Editar Título</a:t>
            </a:r>
          </a:p>
        </p:txBody>
      </p:sp>
      <p:sp>
        <p:nvSpPr>
          <p:cNvPr id="1027" name="Rectangle 3"/>
          <p:cNvSpPr>
            <a:spLocks noGrp="1" noChangeArrowheads="1"/>
          </p:cNvSpPr>
          <p:nvPr>
            <p:ph type="body" idx="1"/>
          </p:nvPr>
        </p:nvSpPr>
        <p:spPr bwMode="auto">
          <a:xfrm>
            <a:off x="685800" y="2565400"/>
            <a:ext cx="7772400" cy="353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11F21E91-C097-4C03-923D-460C26C51774}"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1D479B"/>
          </a:solidFill>
          <a:effectLst>
            <a:outerShdw blurRad="38100" dist="38100" dir="2700000" algn="tl">
              <a:srgbClr val="000000">
                <a:alpha val="43137"/>
              </a:srgbClr>
            </a:outerShdw>
          </a:effectLst>
          <a:latin typeface="Trebuchet MS" pitchFamily="34" charset="0"/>
          <a:ea typeface="+mj-ea"/>
          <a:cs typeface="+mj-cs"/>
        </a:defRPr>
      </a:lvl1pPr>
      <a:lvl2pPr algn="ctr" rtl="0" eaLnBrk="0" fontAlgn="base" hangingPunct="0">
        <a:spcBef>
          <a:spcPct val="0"/>
        </a:spcBef>
        <a:spcAft>
          <a:spcPct val="0"/>
        </a:spcAft>
        <a:defRPr sz="4400">
          <a:solidFill>
            <a:srgbClr val="1D479B"/>
          </a:solidFill>
          <a:latin typeface="Trebuchet MS" pitchFamily="34" charset="0"/>
          <a:ea typeface="ＭＳ Ｐゴシック" pitchFamily="16" charset="-128"/>
        </a:defRPr>
      </a:lvl2pPr>
      <a:lvl3pPr algn="ctr" rtl="0" eaLnBrk="0" fontAlgn="base" hangingPunct="0">
        <a:spcBef>
          <a:spcPct val="0"/>
        </a:spcBef>
        <a:spcAft>
          <a:spcPct val="0"/>
        </a:spcAft>
        <a:defRPr sz="4400">
          <a:solidFill>
            <a:srgbClr val="1D479B"/>
          </a:solidFill>
          <a:latin typeface="Trebuchet MS" pitchFamily="34" charset="0"/>
          <a:ea typeface="ＭＳ Ｐゴシック" pitchFamily="16" charset="-128"/>
        </a:defRPr>
      </a:lvl3pPr>
      <a:lvl4pPr algn="ctr" rtl="0" eaLnBrk="0" fontAlgn="base" hangingPunct="0">
        <a:spcBef>
          <a:spcPct val="0"/>
        </a:spcBef>
        <a:spcAft>
          <a:spcPct val="0"/>
        </a:spcAft>
        <a:defRPr sz="4400">
          <a:solidFill>
            <a:srgbClr val="1D479B"/>
          </a:solidFill>
          <a:latin typeface="Trebuchet MS" pitchFamily="34" charset="0"/>
          <a:ea typeface="ＭＳ Ｐゴシック" pitchFamily="16" charset="-128"/>
        </a:defRPr>
      </a:lvl4pPr>
      <a:lvl5pPr algn="ctr" rtl="0" eaLnBrk="0" fontAlgn="base" hangingPunct="0">
        <a:spcBef>
          <a:spcPct val="0"/>
        </a:spcBef>
        <a:spcAft>
          <a:spcPct val="0"/>
        </a:spcAft>
        <a:defRPr sz="4400">
          <a:solidFill>
            <a:srgbClr val="1D479B"/>
          </a:solidFill>
          <a:latin typeface="Trebuchet MS" pitchFamily="34"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Char char="–"/>
        <a:defRPr sz="2800">
          <a:solidFill>
            <a:srgbClr val="183B82"/>
          </a:solidFill>
          <a:latin typeface="Arial Narrow" pitchFamily="34" charset="0"/>
          <a:ea typeface="+mn-ea"/>
        </a:defRPr>
      </a:lvl2pPr>
      <a:lvl3pPr marL="1143000" indent="-228600" algn="l" rtl="0" eaLnBrk="0" fontAlgn="base" hangingPunct="0">
        <a:spcBef>
          <a:spcPct val="20000"/>
        </a:spcBef>
        <a:spcAft>
          <a:spcPct val="0"/>
        </a:spcAft>
        <a:buChar char="•"/>
        <a:defRPr sz="2400">
          <a:solidFill>
            <a:srgbClr val="595959"/>
          </a:solidFill>
          <a:latin typeface="Arial Narrow" pitchFamily="34" charset="0"/>
          <a:ea typeface="+mn-ea"/>
        </a:defRPr>
      </a:lvl3pPr>
      <a:lvl4pPr marL="1600200" indent="-228600" algn="l" rtl="0" eaLnBrk="0" fontAlgn="base" hangingPunct="0">
        <a:spcBef>
          <a:spcPct val="20000"/>
        </a:spcBef>
        <a:spcAft>
          <a:spcPct val="0"/>
        </a:spcAft>
        <a:buChar char="–"/>
        <a:defRPr sz="2000">
          <a:solidFill>
            <a:schemeClr val="tx1"/>
          </a:solidFill>
          <a:latin typeface="Arial Narrow"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Arial Narrow"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subTitle" idx="1"/>
          </p:nvPr>
        </p:nvSpPr>
        <p:spPr>
          <a:xfrm>
            <a:off x="1295400" y="3962400"/>
            <a:ext cx="6400800" cy="2562944"/>
          </a:xfrm>
        </p:spPr>
        <p:txBody>
          <a:bodyPr/>
          <a:lstStyle/>
          <a:p>
            <a:pPr eaLnBrk="1" hangingPunct="1"/>
            <a:r>
              <a:rPr lang="es-ES" dirty="0" smtClean="0"/>
              <a:t>Jubilación o retiro ?</a:t>
            </a:r>
          </a:p>
          <a:p>
            <a:pPr eaLnBrk="1" hangingPunct="1"/>
            <a:endParaRPr lang="es-ES" dirty="0"/>
          </a:p>
          <a:p>
            <a:pPr eaLnBrk="1" hangingPunct="1"/>
            <a:r>
              <a:rPr lang="es-ES" dirty="0" smtClean="0"/>
              <a:t>Dr. Cristián Ugarte P.</a:t>
            </a:r>
          </a:p>
          <a:p>
            <a:pPr eaLnBrk="1" hangingPunct="1"/>
            <a:r>
              <a:rPr lang="es-ES" dirty="0" smtClean="0"/>
              <a:t>Director Médico</a:t>
            </a:r>
          </a:p>
          <a:p>
            <a:pPr eaLnBrk="1" hangingPunct="1"/>
            <a:endParaRPr lang="es-ES" dirty="0" smtClean="0"/>
          </a:p>
        </p:txBody>
      </p:sp>
      <p:sp>
        <p:nvSpPr>
          <p:cNvPr id="3075" name="Título 1"/>
          <p:cNvSpPr>
            <a:spLocks/>
          </p:cNvSpPr>
          <p:nvPr/>
        </p:nvSpPr>
        <p:spPr bwMode="auto">
          <a:xfrm>
            <a:off x="381000" y="2743200"/>
            <a:ext cx="7772400" cy="1470025"/>
          </a:xfrm>
          <a:prstGeom prst="rect">
            <a:avLst/>
          </a:prstGeom>
          <a:noFill/>
          <a:ln w="9525">
            <a:noFill/>
            <a:miter lim="800000"/>
            <a:headEnd/>
            <a:tailEnd/>
          </a:ln>
        </p:spPr>
        <p:txBody>
          <a:bodyPr anchor="ctr"/>
          <a:lstStyle/>
          <a:p>
            <a:pPr algn="ctr" eaLnBrk="1" hangingPunct="1"/>
            <a:endParaRPr lang="es-ES" sz="4400">
              <a:solidFill>
                <a:schemeClr val="bg1"/>
              </a:solidFill>
            </a:endParaRPr>
          </a:p>
        </p:txBody>
      </p:sp>
      <p:sp>
        <p:nvSpPr>
          <p:cNvPr id="2" name="1 Título"/>
          <p:cNvSpPr>
            <a:spLocks noGrp="1"/>
          </p:cNvSpPr>
          <p:nvPr>
            <p:ph type="ctrTitle"/>
          </p:nvPr>
        </p:nvSpPr>
        <p:spPr/>
        <p:txBody>
          <a:bodyPr/>
          <a:lstStyle/>
          <a:p>
            <a:pPr>
              <a:defRPr/>
            </a:pPr>
            <a:r>
              <a:rPr lang="es-CL" dirty="0" smtClean="0"/>
              <a:t>TALLER TERMINO DEL TRABAJO MEDICO</a:t>
            </a:r>
            <a:endParaRPr lang="es-C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EXPERIENCIAS</a:t>
            </a:r>
            <a:endParaRPr lang="es-ES" dirty="0"/>
          </a:p>
        </p:txBody>
      </p:sp>
      <p:sp>
        <p:nvSpPr>
          <p:cNvPr id="3" name="2 Marcador de contenido"/>
          <p:cNvSpPr>
            <a:spLocks noGrp="1"/>
          </p:cNvSpPr>
          <p:nvPr>
            <p:ph idx="1"/>
          </p:nvPr>
        </p:nvSpPr>
        <p:spPr/>
        <p:txBody>
          <a:bodyPr/>
          <a:lstStyle/>
          <a:p>
            <a:r>
              <a:rPr lang="es-ES" dirty="0" smtClean="0"/>
              <a:t>Retiros programados voluntarios a los 70 años.</a:t>
            </a:r>
          </a:p>
          <a:p>
            <a:r>
              <a:rPr lang="es-ES" dirty="0" smtClean="0"/>
              <a:t>Retiros a los 70 años por no renovación de privilegios clínicos (Comité de acreditación).</a:t>
            </a:r>
          </a:p>
          <a:p>
            <a:r>
              <a:rPr lang="es-ES" dirty="0" smtClean="0"/>
              <a:t>Retiro a los 74 años por término de posibilidad de renovación de privilegios.</a:t>
            </a:r>
            <a:endParaRPr lang="es-ES" dirty="0"/>
          </a:p>
        </p:txBody>
      </p:sp>
    </p:spTree>
    <p:extLst>
      <p:ext uri="{BB962C8B-B14F-4D97-AF65-F5344CB8AC3E}">
        <p14:creationId xmlns:p14="http://schemas.microsoft.com/office/powerpoint/2010/main" val="31571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EXPERIENCIAS</a:t>
            </a:r>
          </a:p>
        </p:txBody>
      </p:sp>
      <p:sp>
        <p:nvSpPr>
          <p:cNvPr id="3" name="2 Marcador de contenido"/>
          <p:cNvSpPr>
            <a:spLocks noGrp="1"/>
          </p:cNvSpPr>
          <p:nvPr>
            <p:ph idx="1"/>
          </p:nvPr>
        </p:nvSpPr>
        <p:spPr/>
        <p:txBody>
          <a:bodyPr/>
          <a:lstStyle/>
          <a:p>
            <a:r>
              <a:rPr lang="es-ES" dirty="0" smtClean="0"/>
              <a:t>Despedidas muy emotivas de sus pares y pacientes.</a:t>
            </a:r>
          </a:p>
          <a:p>
            <a:r>
              <a:rPr lang="es-ES" dirty="0" smtClean="0"/>
              <a:t>Premiaciones y reconocimientos.</a:t>
            </a:r>
          </a:p>
          <a:p>
            <a:r>
              <a:rPr lang="es-ES" dirty="0" smtClean="0"/>
              <a:t>Staff emérito</a:t>
            </a:r>
          </a:p>
          <a:p>
            <a:r>
              <a:rPr lang="es-ES" dirty="0" smtClean="0"/>
              <a:t>Consultores</a:t>
            </a:r>
          </a:p>
          <a:p>
            <a:r>
              <a:rPr lang="es-ES" dirty="0" smtClean="0"/>
              <a:t>Adecuada previsión económica y social.</a:t>
            </a:r>
            <a:endParaRPr lang="es-ES" dirty="0"/>
          </a:p>
        </p:txBody>
      </p:sp>
    </p:spTree>
    <p:extLst>
      <p:ext uri="{BB962C8B-B14F-4D97-AF65-F5344CB8AC3E}">
        <p14:creationId xmlns:p14="http://schemas.microsoft.com/office/powerpoint/2010/main" val="6560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EXPERIENCIAS</a:t>
            </a:r>
          </a:p>
        </p:txBody>
      </p:sp>
      <p:sp>
        <p:nvSpPr>
          <p:cNvPr id="3" name="2 Marcador de contenido"/>
          <p:cNvSpPr>
            <a:spLocks noGrp="1"/>
          </p:cNvSpPr>
          <p:nvPr>
            <p:ph idx="1"/>
          </p:nvPr>
        </p:nvSpPr>
        <p:spPr/>
        <p:txBody>
          <a:bodyPr/>
          <a:lstStyle/>
          <a:p>
            <a:r>
              <a:rPr lang="es-ES" dirty="0" smtClean="0"/>
              <a:t>Mediaciones y Juicios por negligencias</a:t>
            </a:r>
          </a:p>
          <a:p>
            <a:r>
              <a:rPr lang="es-ES" dirty="0" smtClean="0"/>
              <a:t>Reclamos por maltrato y acoso</a:t>
            </a:r>
          </a:p>
          <a:p>
            <a:r>
              <a:rPr lang="es-ES" dirty="0" smtClean="0"/>
              <a:t>Conflictos con sus pares</a:t>
            </a:r>
          </a:p>
          <a:p>
            <a:r>
              <a:rPr lang="es-ES" dirty="0" smtClean="0"/>
              <a:t>Conductas reñidas con la ética profesional.</a:t>
            </a:r>
          </a:p>
          <a:p>
            <a:r>
              <a:rPr lang="es-ES" dirty="0" smtClean="0"/>
              <a:t>Obsolescencia de la práctica profesional.</a:t>
            </a:r>
          </a:p>
          <a:p>
            <a:r>
              <a:rPr lang="es-ES" dirty="0" smtClean="0"/>
              <a:t>Falta de previsión económica y social.</a:t>
            </a:r>
            <a:endParaRPr lang="es-ES" dirty="0"/>
          </a:p>
        </p:txBody>
      </p:sp>
    </p:spTree>
    <p:extLst>
      <p:ext uri="{BB962C8B-B14F-4D97-AF65-F5344CB8AC3E}">
        <p14:creationId xmlns:p14="http://schemas.microsoft.com/office/powerpoint/2010/main" val="5996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EXPERIENCIAS</a:t>
            </a:r>
            <a:endParaRPr lang="es-ES" dirty="0"/>
          </a:p>
        </p:txBody>
      </p:sp>
      <p:sp>
        <p:nvSpPr>
          <p:cNvPr id="3" name="2 Marcador de contenido"/>
          <p:cNvSpPr>
            <a:spLocks noGrp="1"/>
          </p:cNvSpPr>
          <p:nvPr>
            <p:ph idx="1"/>
          </p:nvPr>
        </p:nvSpPr>
        <p:spPr/>
        <p:txBody>
          <a:bodyPr/>
          <a:lstStyle/>
          <a:p>
            <a:r>
              <a:rPr lang="es-ES" dirty="0" smtClean="0"/>
              <a:t>Juicios laborales contra la Institución.</a:t>
            </a:r>
          </a:p>
          <a:p>
            <a:r>
              <a:rPr lang="es-ES" dirty="0" smtClean="0"/>
              <a:t>Trabajo en otras instituciones públicas o privadas.</a:t>
            </a:r>
          </a:p>
          <a:p>
            <a:pPr lvl="1"/>
            <a:endParaRPr lang="es-ES" dirty="0"/>
          </a:p>
        </p:txBody>
      </p:sp>
    </p:spTree>
    <p:extLst>
      <p:ext uri="{BB962C8B-B14F-4D97-AF65-F5344CB8AC3E}">
        <p14:creationId xmlns:p14="http://schemas.microsoft.com/office/powerpoint/2010/main" val="2035341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RESPONSABILIDADES</a:t>
            </a:r>
            <a:endParaRPr lang="en-US" dirty="0"/>
          </a:p>
        </p:txBody>
      </p:sp>
      <p:sp>
        <p:nvSpPr>
          <p:cNvPr id="3" name="Content Placeholder 2"/>
          <p:cNvSpPr>
            <a:spLocks noGrp="1"/>
          </p:cNvSpPr>
          <p:nvPr>
            <p:ph idx="1"/>
          </p:nvPr>
        </p:nvSpPr>
        <p:spPr>
          <a:xfrm>
            <a:off x="685800" y="2565400"/>
            <a:ext cx="7772400" cy="3815928"/>
          </a:xfrm>
        </p:spPr>
        <p:txBody>
          <a:bodyPr/>
          <a:lstStyle/>
          <a:p>
            <a:r>
              <a:rPr lang="es-ES" dirty="0"/>
              <a:t>Deber de la autoridad o jefatura:</a:t>
            </a:r>
          </a:p>
          <a:p>
            <a:pPr lvl="1"/>
            <a:r>
              <a:rPr lang="es-ES" dirty="0"/>
              <a:t>Protección de los pacientes.</a:t>
            </a:r>
          </a:p>
          <a:p>
            <a:pPr lvl="1"/>
            <a:r>
              <a:rPr lang="es-ES" dirty="0"/>
              <a:t>Protección del propio médico.</a:t>
            </a:r>
          </a:p>
          <a:p>
            <a:pPr lvl="1"/>
            <a:r>
              <a:rPr lang="es-ES" dirty="0"/>
              <a:t>Cuidado del prestigio profesional</a:t>
            </a:r>
            <a:r>
              <a:rPr lang="es-ES" dirty="0" smtClean="0"/>
              <a:t>.</a:t>
            </a:r>
          </a:p>
          <a:p>
            <a:pPr lvl="1"/>
            <a:r>
              <a:rPr lang="es-ES" dirty="0" smtClean="0"/>
              <a:t>Reputación de la institución.</a:t>
            </a:r>
            <a:endParaRPr lang="es-ES" dirty="0"/>
          </a:p>
          <a:p>
            <a:r>
              <a:rPr lang="es-ES" dirty="0"/>
              <a:t>Deberes de la </a:t>
            </a:r>
            <a:r>
              <a:rPr lang="es-ES" dirty="0" smtClean="0"/>
              <a:t>AMSM</a:t>
            </a:r>
          </a:p>
          <a:p>
            <a:pPr lvl="1"/>
            <a:r>
              <a:rPr lang="es-ES" dirty="0" smtClean="0"/>
              <a:t>Asesorar a los profesionales.</a:t>
            </a:r>
            <a:endParaRPr lang="es-ES" dirty="0"/>
          </a:p>
          <a:p>
            <a:endParaRPr lang="en-US" dirty="0"/>
          </a:p>
        </p:txBody>
      </p:sp>
    </p:spTree>
    <p:extLst>
      <p:ext uri="{BB962C8B-B14F-4D97-AF65-F5344CB8AC3E}">
        <p14:creationId xmlns:p14="http://schemas.microsoft.com/office/powerpoint/2010/main" val="1887980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a:stretch>
            <a:fillRect/>
          </a:stretch>
        </p:blipFill>
        <p:spPr bwMode="auto">
          <a:xfrm>
            <a:off x="857224" y="1142984"/>
            <a:ext cx="7362845" cy="551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Reglamento</a:t>
            </a:r>
            <a:r>
              <a:rPr lang="en-US" dirty="0" smtClean="0"/>
              <a:t> Staff </a:t>
            </a:r>
            <a:endParaRPr lang="en-US" dirty="0"/>
          </a:p>
        </p:txBody>
      </p:sp>
      <p:sp>
        <p:nvSpPr>
          <p:cNvPr id="3" name="Content Placeholder 2"/>
          <p:cNvSpPr>
            <a:spLocks noGrp="1"/>
          </p:cNvSpPr>
          <p:nvPr>
            <p:ph idx="1"/>
          </p:nvPr>
        </p:nvSpPr>
        <p:spPr>
          <a:xfrm>
            <a:off x="685800" y="2565400"/>
            <a:ext cx="7772400" cy="4031952"/>
          </a:xfrm>
        </p:spPr>
        <p:txBody>
          <a:bodyPr/>
          <a:lstStyle/>
          <a:p>
            <a:r>
              <a:rPr lang="es-ES_tradnl" sz="2800" dirty="0"/>
              <a:t>El presente Reglamento ha sido dictado en conformidad con lo dispuesto en el Decreto Nº 161 de 19 de noviembre de 1982, que contiene el Reglamento de Hospitales y Clínicas, cuyas disposiciones se aplican a los establecimientos de salud en que se presta atención para ejecutar acciones de recuperación, tratamiento y rehabilitación y, en general, atender a personas cuyo estado de salud requiere de atención profesional médica y de enfermería continua. </a:t>
            </a:r>
            <a:endParaRPr lang="es-ES" sz="2800"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t>Reglamento</a:t>
            </a:r>
            <a:r>
              <a:rPr lang="en-US" dirty="0"/>
              <a:t> Staff </a:t>
            </a:r>
            <a:endParaRPr lang="es-ES" dirty="0"/>
          </a:p>
        </p:txBody>
      </p:sp>
      <p:sp>
        <p:nvSpPr>
          <p:cNvPr id="3" name="2 Marcador de contenido"/>
          <p:cNvSpPr>
            <a:spLocks noGrp="1"/>
          </p:cNvSpPr>
          <p:nvPr>
            <p:ph idx="1"/>
          </p:nvPr>
        </p:nvSpPr>
        <p:spPr>
          <a:xfrm>
            <a:off x="685800" y="2276872"/>
            <a:ext cx="7772400" cy="4248472"/>
          </a:xfrm>
        </p:spPr>
        <p:txBody>
          <a:bodyPr/>
          <a:lstStyle/>
          <a:p>
            <a:pPr marL="0" indent="0">
              <a:buNone/>
            </a:pPr>
            <a:r>
              <a:rPr lang="es-ES_tradnl" sz="2800" dirty="0"/>
              <a:t>ARTÍCULO I</a:t>
            </a:r>
            <a:endParaRPr lang="es-ES" sz="2800" dirty="0"/>
          </a:p>
          <a:p>
            <a:r>
              <a:rPr lang="es-ES_tradnl" sz="2800" dirty="0"/>
              <a:t>PROPÓSITOS Y </a:t>
            </a:r>
            <a:r>
              <a:rPr lang="es-ES_tradnl" sz="2800" dirty="0" smtClean="0"/>
              <a:t>TÉRMINOS</a:t>
            </a:r>
            <a:r>
              <a:rPr lang="es-ES_tradnl" sz="2800" dirty="0"/>
              <a:t> </a:t>
            </a:r>
            <a:endParaRPr lang="es-ES" sz="2800" dirty="0"/>
          </a:p>
          <a:p>
            <a:r>
              <a:rPr lang="es-ES_tradnl" sz="2800" dirty="0"/>
              <a:t>1.1 Propósitos del reglamento</a:t>
            </a:r>
            <a:endParaRPr lang="es-ES" sz="2800" dirty="0"/>
          </a:p>
          <a:p>
            <a:r>
              <a:rPr lang="es-ES_tradnl" sz="2800" dirty="0"/>
              <a:t> </a:t>
            </a:r>
            <a:r>
              <a:rPr lang="es-ES_tradnl" sz="2800" dirty="0" smtClean="0"/>
              <a:t>Este </a:t>
            </a:r>
            <a:r>
              <a:rPr lang="es-ES_tradnl" sz="2800" dirty="0"/>
              <a:t>Reglamento define los deberes, obligaciones y derechos de los médicos cirujanos y cirujanos dentistas que presten servicios en la Clínica, su relación con la organización, la normativa interna, la autoridad de la Clínica, otras partes interesadas y también las relaciones entre dichos profesionales. </a:t>
            </a:r>
            <a:endParaRPr lang="es-ES" sz="2800" dirty="0"/>
          </a:p>
          <a:p>
            <a:endParaRPr lang="es-ES" dirty="0"/>
          </a:p>
        </p:txBody>
      </p:sp>
    </p:spTree>
    <p:extLst>
      <p:ext uri="{BB962C8B-B14F-4D97-AF65-F5344CB8AC3E}">
        <p14:creationId xmlns:p14="http://schemas.microsoft.com/office/powerpoint/2010/main" val="183326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t>Reglamento</a:t>
            </a:r>
            <a:r>
              <a:rPr lang="en-US" dirty="0"/>
              <a:t> Staff </a:t>
            </a:r>
            <a:endParaRPr lang="es-ES" dirty="0"/>
          </a:p>
        </p:txBody>
      </p:sp>
      <p:sp>
        <p:nvSpPr>
          <p:cNvPr id="3" name="2 Marcador de contenido"/>
          <p:cNvSpPr>
            <a:spLocks noGrp="1"/>
          </p:cNvSpPr>
          <p:nvPr>
            <p:ph idx="1"/>
          </p:nvPr>
        </p:nvSpPr>
        <p:spPr/>
        <p:txBody>
          <a:bodyPr/>
          <a:lstStyle/>
          <a:p>
            <a:r>
              <a:rPr lang="es-ES_tradnl" sz="2400" dirty="0"/>
              <a:t>11. Miembro del Staff: comprende al médico cirujano o cirujano dentista con título profesional válido en el país, que presta servicios en la Clínica,  participa en cuidados de los pacientes en el establecimiento y que ha cumplido con los requerimientos de acreditación para el ejercicio profesional en la Clínica</a:t>
            </a:r>
            <a:r>
              <a:rPr lang="es-ES_tradnl" sz="2400" dirty="0" smtClean="0"/>
              <a:t>.</a:t>
            </a:r>
            <a:endParaRPr lang="es-ES" sz="2400" dirty="0"/>
          </a:p>
          <a:p>
            <a:r>
              <a:rPr lang="es-ES_tradnl" sz="2400" dirty="0"/>
              <a:t>12. Comité Asesor y de Acreditación: es un grupo de colaboradores de confianza elegidos por el Director Médico entre los médicos de más jerarquía dentro del Staff y que lo asesoran en todo tipo de materias incluyendo la acreditación de los postulantes a miembros del Staff.</a:t>
            </a:r>
            <a:endParaRPr lang="es-ES" sz="2400" dirty="0"/>
          </a:p>
          <a:p>
            <a:endParaRPr lang="es-ES" dirty="0"/>
          </a:p>
        </p:txBody>
      </p:sp>
    </p:spTree>
    <p:extLst>
      <p:ext uri="{BB962C8B-B14F-4D97-AF65-F5344CB8AC3E}">
        <p14:creationId xmlns:p14="http://schemas.microsoft.com/office/powerpoint/2010/main" val="457229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t>Reglamento</a:t>
            </a:r>
            <a:r>
              <a:rPr lang="en-US" dirty="0"/>
              <a:t> Staff </a:t>
            </a:r>
            <a:endParaRPr lang="es-ES" dirty="0"/>
          </a:p>
        </p:txBody>
      </p:sp>
      <p:sp>
        <p:nvSpPr>
          <p:cNvPr id="3" name="2 Marcador de contenido"/>
          <p:cNvSpPr>
            <a:spLocks noGrp="1"/>
          </p:cNvSpPr>
          <p:nvPr>
            <p:ph idx="1"/>
          </p:nvPr>
        </p:nvSpPr>
        <p:spPr/>
        <p:txBody>
          <a:bodyPr/>
          <a:lstStyle/>
          <a:p>
            <a:pPr marL="0" indent="0">
              <a:buNone/>
            </a:pPr>
            <a:r>
              <a:rPr lang="es-ES_tradnl" sz="2800" dirty="0"/>
              <a:t>2.1.1 Staff de Clínica Santa </a:t>
            </a:r>
            <a:r>
              <a:rPr lang="es-ES_tradnl" sz="2800" dirty="0" smtClean="0"/>
              <a:t>María</a:t>
            </a:r>
            <a:endParaRPr lang="es-ES" sz="2800" dirty="0"/>
          </a:p>
          <a:p>
            <a:r>
              <a:rPr lang="es-ES_tradnl" sz="2800" dirty="0"/>
              <a:t>Es todo profesional médico cirujano o cirujano dentista acreditado por el Comité de Acreditación, que desempeña su quehacer profesional privado en la Clínica, atiende consultas o realiza procedimientos y se responsabiliza de otorgar, como miembro de uno de los servicios, departamentos o unidades, una adecuada cobertura en su especialidad.</a:t>
            </a:r>
            <a:endParaRPr lang="es-ES" sz="2800" dirty="0"/>
          </a:p>
          <a:p>
            <a:endParaRPr lang="es-ES" dirty="0"/>
          </a:p>
        </p:txBody>
      </p:sp>
    </p:spTree>
    <p:extLst>
      <p:ext uri="{BB962C8B-B14F-4D97-AF65-F5344CB8AC3E}">
        <p14:creationId xmlns:p14="http://schemas.microsoft.com/office/powerpoint/2010/main" val="3664890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t>Reglamento</a:t>
            </a:r>
            <a:r>
              <a:rPr lang="en-US" dirty="0"/>
              <a:t> Staff </a:t>
            </a:r>
            <a:endParaRPr lang="es-ES" dirty="0"/>
          </a:p>
        </p:txBody>
      </p:sp>
      <p:sp>
        <p:nvSpPr>
          <p:cNvPr id="3" name="2 Marcador de contenido"/>
          <p:cNvSpPr>
            <a:spLocks noGrp="1"/>
          </p:cNvSpPr>
          <p:nvPr>
            <p:ph idx="1"/>
          </p:nvPr>
        </p:nvSpPr>
        <p:spPr/>
        <p:txBody>
          <a:bodyPr/>
          <a:lstStyle/>
          <a:p>
            <a:r>
              <a:rPr lang="es-ES_tradnl" sz="2800" dirty="0"/>
              <a:t>La condición de Staff se mantendrá en tanto se cumplan las condiciones que justifican su nombramiento, perdiéndose dicha calidad en caso de conductas o hechos contrarios a las normas y reglamentos de la Clínica o la Asociación Médica y/o cualquier acción o conducta contraria a los intereses, objetivos, imagen y/o prestigio de la Clínica, sus profesionales o administración.  </a:t>
            </a:r>
            <a:endParaRPr lang="es-ES" sz="2800" dirty="0"/>
          </a:p>
          <a:p>
            <a:endParaRPr lang="es-ES" dirty="0"/>
          </a:p>
        </p:txBody>
      </p:sp>
    </p:spTree>
    <p:extLst>
      <p:ext uri="{BB962C8B-B14F-4D97-AF65-F5344CB8AC3E}">
        <p14:creationId xmlns:p14="http://schemas.microsoft.com/office/powerpoint/2010/main" val="793592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3600" dirty="0" smtClean="0">
                <a:effectLst/>
              </a:rPr>
              <a:t/>
            </a:r>
            <a:br>
              <a:rPr lang="es-ES_tradnl" sz="3600" dirty="0" smtClean="0">
                <a:effectLst/>
              </a:rPr>
            </a:br>
            <a:r>
              <a:rPr lang="es-ES_tradnl" sz="3600" dirty="0" smtClean="0">
                <a:effectLst/>
              </a:rPr>
              <a:t>ARTÍCULO </a:t>
            </a:r>
            <a:r>
              <a:rPr lang="es-ES_tradnl" sz="3600" dirty="0">
                <a:effectLst/>
              </a:rPr>
              <a:t>V</a:t>
            </a:r>
            <a:r>
              <a:rPr lang="es-ES" sz="3600" dirty="0">
                <a:effectLst/>
              </a:rPr>
              <a:t/>
            </a:r>
            <a:br>
              <a:rPr lang="es-ES" sz="3600" dirty="0">
                <a:effectLst/>
              </a:rPr>
            </a:br>
            <a:r>
              <a:rPr lang="es-ES_tradnl" sz="3600" dirty="0">
                <a:effectLst/>
              </a:rPr>
              <a:t>PRIVILEGIOS CLÍNICOS</a:t>
            </a:r>
            <a:r>
              <a:rPr lang="es-ES" dirty="0">
                <a:effectLst/>
              </a:rPr>
              <a:t/>
            </a:r>
            <a:br>
              <a:rPr lang="es-ES" dirty="0">
                <a:effectLst/>
              </a:rPr>
            </a:br>
            <a:endParaRPr lang="es-ES" dirty="0"/>
          </a:p>
        </p:txBody>
      </p:sp>
      <p:sp>
        <p:nvSpPr>
          <p:cNvPr id="3" name="2 Marcador de contenido"/>
          <p:cNvSpPr>
            <a:spLocks noGrp="1"/>
          </p:cNvSpPr>
          <p:nvPr>
            <p:ph idx="1"/>
          </p:nvPr>
        </p:nvSpPr>
        <p:spPr/>
        <p:txBody>
          <a:bodyPr/>
          <a:lstStyle/>
          <a:p>
            <a:pPr marL="0" indent="0">
              <a:buNone/>
            </a:pPr>
            <a:r>
              <a:rPr lang="es-ES_tradnl" sz="2800" dirty="0"/>
              <a:t>	5.3.2  </a:t>
            </a:r>
            <a:r>
              <a:rPr lang="es-ES_tradnl" sz="2800" dirty="0" smtClean="0"/>
              <a:t>Término</a:t>
            </a:r>
            <a:endParaRPr lang="es-ES" sz="2800" dirty="0"/>
          </a:p>
          <a:p>
            <a:pPr marL="0" indent="0">
              <a:buNone/>
            </a:pPr>
            <a:r>
              <a:rPr lang="es-ES_tradnl" sz="2800" dirty="0"/>
              <a:t>Los privilegios clínicos cesarán en los siguientes casos</a:t>
            </a:r>
            <a:r>
              <a:rPr lang="es-ES_tradnl" sz="2800" dirty="0" smtClean="0"/>
              <a:t>:</a:t>
            </a:r>
            <a:endParaRPr lang="es-ES" sz="2800" dirty="0"/>
          </a:p>
          <a:p>
            <a:pPr marL="0" indent="0">
              <a:buNone/>
            </a:pPr>
            <a:r>
              <a:rPr lang="es-ES_tradnl" sz="2800" dirty="0"/>
              <a:t>1. Cuando un miembro que se desempeña en el área quirúrgica y/o de procedimientos o áreas no quirúrgicas cumpla los 70 años de edad. Cumplida esta edad podrá presentar una solicitud de renombramiento, que será renovada anualmente, por un máximo de cuatro años consecutivos por el Comité de Acreditación.</a:t>
            </a:r>
            <a:endParaRPr lang="es-ES" sz="2800" dirty="0"/>
          </a:p>
          <a:p>
            <a:pPr marL="0" indent="0">
              <a:buNone/>
            </a:pPr>
            <a:endParaRPr lang="es-ES" dirty="0"/>
          </a:p>
        </p:txBody>
      </p:sp>
    </p:spTree>
    <p:extLst>
      <p:ext uri="{BB962C8B-B14F-4D97-AF65-F5344CB8AC3E}">
        <p14:creationId xmlns:p14="http://schemas.microsoft.com/office/powerpoint/2010/main" val="1208529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effectLst/>
              </a:rPr>
              <a:t>ARTÍCULO V</a:t>
            </a:r>
            <a:r>
              <a:rPr lang="es-ES" dirty="0">
                <a:effectLst/>
              </a:rPr>
              <a:t/>
            </a:r>
            <a:br>
              <a:rPr lang="es-ES" dirty="0">
                <a:effectLst/>
              </a:rPr>
            </a:br>
            <a:r>
              <a:rPr lang="es-ES_tradnl" dirty="0">
                <a:effectLst/>
              </a:rPr>
              <a:t>PRIVILEGIOS CLÍNICOS</a:t>
            </a:r>
            <a:endParaRPr lang="es-ES" dirty="0"/>
          </a:p>
        </p:txBody>
      </p:sp>
      <p:sp>
        <p:nvSpPr>
          <p:cNvPr id="3" name="2 Marcador de contenido"/>
          <p:cNvSpPr>
            <a:spLocks noGrp="1"/>
          </p:cNvSpPr>
          <p:nvPr>
            <p:ph idx="1"/>
          </p:nvPr>
        </p:nvSpPr>
        <p:spPr/>
        <p:txBody>
          <a:bodyPr/>
          <a:lstStyle/>
          <a:p>
            <a:pPr marL="0" indent="0">
              <a:buNone/>
            </a:pPr>
            <a:r>
              <a:rPr lang="es-ES_tradnl" sz="2800" dirty="0"/>
              <a:t>Sin perjuicio de lo anterior, en el caso que el profesional se desempeñe como médico de llamada, en turnos de días u horas inhábiles, cesarán los privilegios clínicos para estos efectos a los 65 años, sin posibilidad de renombramiento o extensión.  </a:t>
            </a:r>
            <a:endParaRPr lang="es-ES" sz="2800" dirty="0"/>
          </a:p>
          <a:p>
            <a:pPr marL="0" indent="0">
              <a:buNone/>
            </a:pPr>
            <a:endParaRPr lang="es-ES" dirty="0"/>
          </a:p>
        </p:txBody>
      </p:sp>
    </p:spTree>
    <p:extLst>
      <p:ext uri="{BB962C8B-B14F-4D97-AF65-F5344CB8AC3E}">
        <p14:creationId xmlns:p14="http://schemas.microsoft.com/office/powerpoint/2010/main" val="1195503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a:t>Reglamento</a:t>
            </a:r>
            <a:r>
              <a:rPr lang="en-US" dirty="0"/>
              <a:t> Staff </a:t>
            </a:r>
            <a:endParaRPr lang="es-ES" dirty="0"/>
          </a:p>
        </p:txBody>
      </p:sp>
      <p:sp>
        <p:nvSpPr>
          <p:cNvPr id="3" name="2 Marcador de contenido"/>
          <p:cNvSpPr>
            <a:spLocks noGrp="1"/>
          </p:cNvSpPr>
          <p:nvPr>
            <p:ph idx="1"/>
          </p:nvPr>
        </p:nvSpPr>
        <p:spPr/>
        <p:txBody>
          <a:bodyPr/>
          <a:lstStyle/>
          <a:p>
            <a:pPr marL="0" indent="0">
              <a:buNone/>
            </a:pPr>
            <a:r>
              <a:rPr lang="es-ES_tradnl" sz="2800" dirty="0"/>
              <a:t>ARTÍCULO VI</a:t>
            </a:r>
            <a:endParaRPr lang="es-ES" sz="2800" dirty="0"/>
          </a:p>
          <a:p>
            <a:pPr marL="0" indent="0">
              <a:buNone/>
            </a:pPr>
            <a:r>
              <a:rPr lang="es-ES_tradnl" sz="2800" dirty="0"/>
              <a:t>BENEFICIOS PARA LOS MIEMBROS DEL </a:t>
            </a:r>
            <a:r>
              <a:rPr lang="es-ES_tradnl" sz="2800" dirty="0" smtClean="0"/>
              <a:t>STAFF</a:t>
            </a:r>
          </a:p>
          <a:p>
            <a:pPr marL="0" indent="0">
              <a:buNone/>
            </a:pPr>
            <a:r>
              <a:rPr lang="es-ES_tradnl" sz="2800" dirty="0"/>
              <a:t>8. Los miembros retirados del Staff por edad seguirán gozando de los beneficios de los miembros de Staff en cuanto a la atención personal y de su familia directa en Clínica Santa María.</a:t>
            </a:r>
            <a:endParaRPr lang="es-ES" sz="2800" dirty="0"/>
          </a:p>
          <a:p>
            <a:pPr marL="0" indent="0">
              <a:buNone/>
            </a:pPr>
            <a:endParaRPr lang="es-ES" sz="2400" dirty="0"/>
          </a:p>
          <a:p>
            <a:pPr marL="0" indent="0">
              <a:buNone/>
            </a:pPr>
            <a:endParaRPr lang="es-ES" dirty="0"/>
          </a:p>
        </p:txBody>
      </p:sp>
    </p:spTree>
    <p:extLst>
      <p:ext uri="{BB962C8B-B14F-4D97-AF65-F5344CB8AC3E}">
        <p14:creationId xmlns:p14="http://schemas.microsoft.com/office/powerpoint/2010/main" val="485175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579</Words>
  <Application>Microsoft Office PowerPoint</Application>
  <PresentationFormat>Presentación en pantalla (4:3)</PresentationFormat>
  <Paragraphs>59</Paragraphs>
  <Slides>15</Slides>
  <Notes>1</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Presentación en blanco</vt:lpstr>
      <vt:lpstr>TALLER TERMINO DEL TRABAJO MEDICO</vt:lpstr>
      <vt:lpstr>Reglamento Staff </vt:lpstr>
      <vt:lpstr>Reglamento Staff </vt:lpstr>
      <vt:lpstr>Reglamento Staff </vt:lpstr>
      <vt:lpstr>Reglamento Staff </vt:lpstr>
      <vt:lpstr>Reglamento Staff </vt:lpstr>
      <vt:lpstr> ARTÍCULO V PRIVILEGIOS CLÍNICOS </vt:lpstr>
      <vt:lpstr>ARTÍCULO V PRIVILEGIOS CLÍNICOS</vt:lpstr>
      <vt:lpstr>Reglamento Staff </vt:lpstr>
      <vt:lpstr>EXPERIENCIAS</vt:lpstr>
      <vt:lpstr>EXPERIENCIAS</vt:lpstr>
      <vt:lpstr>EXPERIENCIAS</vt:lpstr>
      <vt:lpstr>EXPERIENCIAS</vt:lpstr>
      <vt:lpstr>RESPONSABILIDADES</vt:lpstr>
      <vt:lpstr>Presentación de PowerPoint</vt:lpstr>
    </vt:vector>
  </TitlesOfParts>
  <Company>Larraín y Asociados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Carlos Amenábar</dc:creator>
  <cp:lastModifiedBy>David Leal</cp:lastModifiedBy>
  <cp:revision>25</cp:revision>
  <dcterms:created xsi:type="dcterms:W3CDTF">2009-10-14T14:23:28Z</dcterms:created>
  <dcterms:modified xsi:type="dcterms:W3CDTF">2015-08-21T13:31:06Z</dcterms:modified>
</cp:coreProperties>
</file>